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91" r:id="rId9"/>
    <p:sldId id="266" r:id="rId10"/>
    <p:sldId id="293" r:id="rId11"/>
    <p:sldId id="267" r:id="rId12"/>
    <p:sldId id="268" r:id="rId13"/>
    <p:sldId id="292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91" d="100"/>
          <a:sy n="91" d="100"/>
        </p:scale>
        <p:origin x="-12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E19E6-3CC5-443A-8495-1E226DB38D59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00453-DAC2-47F8-98FF-D6C4A4DDC8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00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00453-DAC2-47F8-98FF-D6C4A4DDC81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62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98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6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122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7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21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82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37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46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123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61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75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5BB2-D84A-42F2-9B1F-F8FCCFDB8D4C}" type="datetimeFigureOut">
              <a:rPr lang="pl-PL" smtClean="0"/>
              <a:t>2014-05-13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38402-0DDD-4868-9D21-1522C73B4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88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ch-mielec.pl/" TargetMode="External"/><Relationship Id="rId2" Type="http://schemas.openxmlformats.org/officeDocument/2006/relationships/hyperlink" Target="http://www.marr.com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komakademia.pl/" TargetMode="External"/><Relationship Id="rId2" Type="http://schemas.openxmlformats.org/officeDocument/2006/relationships/hyperlink" Target="http://www.kuzniazawodow.isid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akademiabudowlana.rze.pl/" TargetMode="External"/><Relationship Id="rId4" Type="http://schemas.openxmlformats.org/officeDocument/2006/relationships/hyperlink" Target="http://www.innpuls.p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wacze.net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632848" cy="3096343"/>
          </a:xfrm>
        </p:spPr>
        <p:txBody>
          <a:bodyPr>
            <a:noAutofit/>
          </a:bodyPr>
          <a:lstStyle/>
          <a:p>
            <a:r>
              <a:rPr lang="pl-PL" sz="3200" dirty="0" smtClean="0"/>
              <a:t>Możliwe projekty związane z przygotowaniem kadr dla przemysłu, ze szczególnym uwzględnieniem przemysłu wysokich technologii na podstawie doświadczeń ARR MARR S.A.</a:t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>STRZYŻÓW/DOBRZECHÓW 14.05.2014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LABORATORIUM KONTROLI SPRZĘTU POMIAROWEGO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100" dirty="0"/>
              <a:t>Stanowisko do kontroli suwmiarek, w zakresie do 1000 mm</a:t>
            </a:r>
            <a:br>
              <a:rPr lang="pl-PL" sz="2100" dirty="0"/>
            </a:br>
            <a:r>
              <a:rPr lang="pl-PL" sz="2100" dirty="0"/>
              <a:t>i mikrometrów, w zakresie do 500 mm.</a:t>
            </a:r>
          </a:p>
          <a:p>
            <a:r>
              <a:rPr lang="pl-PL" sz="2100" dirty="0"/>
              <a:t>Długościomierz </a:t>
            </a:r>
            <a:r>
              <a:rPr lang="pl-PL" sz="2100" dirty="0" err="1"/>
              <a:t>Labconcept</a:t>
            </a:r>
            <a:r>
              <a:rPr lang="pl-PL" sz="2100" dirty="0"/>
              <a:t> Nano, o zakresie pomiarowym </a:t>
            </a:r>
            <a:br>
              <a:rPr lang="pl-PL" sz="2100" dirty="0"/>
            </a:br>
            <a:r>
              <a:rPr lang="pl-PL" sz="2100" dirty="0"/>
              <a:t>do 600 mm, błędzie pomiaru od 0,07 µm, powtarzalności </a:t>
            </a:r>
            <a:br>
              <a:rPr lang="pl-PL" sz="2100" dirty="0"/>
            </a:br>
            <a:r>
              <a:rPr lang="pl-PL" sz="2100" dirty="0"/>
              <a:t>0,03 µm, przełączalnej rozdzielczości od 0,01 mm do </a:t>
            </a:r>
            <a:br>
              <a:rPr lang="pl-PL" sz="2100" dirty="0"/>
            </a:br>
            <a:r>
              <a:rPr lang="pl-PL" sz="2100" dirty="0"/>
              <a:t>0,000001 mm, posiadający zmotoryzowane osie , z regulowaną prędkością przesuwu.  Możliwość pomiaru m.in. sprawdzianów pierścieniowych oraz tłoczkowych - gwintowych i gładkich.</a:t>
            </a:r>
          </a:p>
          <a:p>
            <a:r>
              <a:rPr lang="pl-PL" sz="2100" dirty="0"/>
              <a:t>Stanowisko do kontroli średnicówek mikrometrycznych trzypunktowych wraz z zestawem pierścieni wzorcowych w zakresie do 100 mm oraz średnicówek czujnikowych w zakresie do 400  mm.</a:t>
            </a:r>
          </a:p>
          <a:p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OFERTA LABORATORIUM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400" b="1" dirty="0"/>
              <a:t>Laboratorium świadczy usługi w zakresie wzorcowania m.in. :</a:t>
            </a:r>
          </a:p>
          <a:p>
            <a:r>
              <a:rPr lang="pl-PL" sz="2400" dirty="0"/>
              <a:t>Płytek wzorcowych od 0,5 do 100 mm, oraz długich do 500 mm,</a:t>
            </a:r>
          </a:p>
          <a:p>
            <a:r>
              <a:rPr lang="pl-PL" sz="2400" dirty="0"/>
              <a:t>Suwmiarek noniuszowych i cyfrowych do 1000 mm,</a:t>
            </a:r>
          </a:p>
          <a:p>
            <a:r>
              <a:rPr lang="pl-PL" sz="2400" dirty="0"/>
              <a:t>Wysokościomierzy </a:t>
            </a:r>
            <a:r>
              <a:rPr lang="pl-PL" sz="2400" dirty="0" err="1"/>
              <a:t>suwmiarkowych</a:t>
            </a:r>
            <a:r>
              <a:rPr lang="pl-PL" sz="2400" dirty="0"/>
              <a:t> i cyfrowych do 1000 mm,</a:t>
            </a:r>
          </a:p>
          <a:p>
            <a:r>
              <a:rPr lang="pl-PL" sz="2400" dirty="0"/>
              <a:t>Mikrometrów do pomiarów zewnętrznych i wewnętrznych do 500 mm,</a:t>
            </a:r>
          </a:p>
          <a:p>
            <a:r>
              <a:rPr lang="pl-PL" sz="2400" dirty="0"/>
              <a:t>Głębokościomierzy mikrometrycznych</a:t>
            </a:r>
          </a:p>
          <a:p>
            <a:r>
              <a:rPr lang="pl-PL" sz="2400" dirty="0"/>
              <a:t>Średnicówek mikrometrycznych do 100 mm,</a:t>
            </a:r>
          </a:p>
          <a:p>
            <a:r>
              <a:rPr lang="pl-PL" sz="2400" dirty="0"/>
              <a:t>Średnicówek czujnikowych do 400 mm,</a:t>
            </a:r>
          </a:p>
          <a:p>
            <a:r>
              <a:rPr lang="pl-PL" sz="2400" dirty="0"/>
              <a:t>Kątowników do 500 mm,</a:t>
            </a:r>
          </a:p>
          <a:p>
            <a:r>
              <a:rPr lang="pl-PL" sz="2400" dirty="0"/>
              <a:t>Kątomierzy,</a:t>
            </a:r>
          </a:p>
          <a:p>
            <a:r>
              <a:rPr lang="pl-PL" sz="2400" dirty="0"/>
              <a:t>Czujników zegarowych, cyfrowych, dźwigniowo-zębatych,</a:t>
            </a:r>
          </a:p>
          <a:p>
            <a:r>
              <a:rPr lang="pl-PL" sz="2400" dirty="0"/>
              <a:t>Pierścieni wzorcowych do 250 mm,</a:t>
            </a:r>
          </a:p>
          <a:p>
            <a:r>
              <a:rPr lang="pl-PL" sz="2400" dirty="0"/>
              <a:t>Przymiarów zwijanych, półsztywnych, sztywnych,</a:t>
            </a:r>
          </a:p>
          <a:p>
            <a:r>
              <a:rPr lang="pl-PL" sz="2400" dirty="0"/>
              <a:t>Sprawdzianów pierścieniowych i tłoczkowych gwintowych i gładkich.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PROTOTYPOWNIA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4500" b="1" dirty="0" smtClean="0"/>
              <a:t>Prototypownia została wyposażona w </a:t>
            </a:r>
            <a:r>
              <a:rPr lang="pl-PL" sz="4500" b="1" dirty="0"/>
              <a:t>najnowocześniejszy </a:t>
            </a:r>
            <a:r>
              <a:rPr lang="pl-PL" sz="4500" b="1" dirty="0" smtClean="0"/>
              <a:t>sprzęt:</a:t>
            </a:r>
          </a:p>
          <a:p>
            <a:pPr marL="0" indent="0">
              <a:buNone/>
            </a:pPr>
            <a:endParaRPr lang="pl-PL" sz="4500" b="1" dirty="0" smtClean="0"/>
          </a:p>
          <a:p>
            <a:pPr lvl="0"/>
            <a:r>
              <a:rPr lang="pl-PL" sz="4500" b="1" dirty="0"/>
              <a:t>Drukarkę 3ZPRO – druk </a:t>
            </a:r>
            <a:r>
              <a:rPr lang="pl-PL" sz="4500" b="1" dirty="0" smtClean="0"/>
              <a:t>3D </a:t>
            </a:r>
          </a:p>
          <a:p>
            <a:pPr marL="0" lvl="0" indent="0">
              <a:buNone/>
            </a:pPr>
            <a:r>
              <a:rPr lang="pl-PL" sz="4500" dirty="0" smtClean="0"/>
              <a:t>- </a:t>
            </a:r>
            <a:r>
              <a:rPr lang="pl-PL" sz="4500" dirty="0"/>
              <a:t>wydruk z materiału termoplastycznego </a:t>
            </a:r>
            <a:r>
              <a:rPr lang="pl-PL" sz="4500" dirty="0" smtClean="0"/>
              <a:t>o </a:t>
            </a:r>
            <a:r>
              <a:rPr lang="pl-PL" sz="4500" dirty="0"/>
              <a:t>niskiej temperaturze </a:t>
            </a:r>
            <a:r>
              <a:rPr lang="pl-PL" sz="4500" dirty="0" smtClean="0"/>
              <a:t>topnienia</a:t>
            </a:r>
          </a:p>
          <a:p>
            <a:pPr marL="0" lvl="0" indent="0">
              <a:buNone/>
            </a:pPr>
            <a:r>
              <a:rPr lang="pl-PL" sz="4500" dirty="0" smtClean="0"/>
              <a:t>- </a:t>
            </a:r>
            <a:r>
              <a:rPr lang="pl-PL" sz="4500" dirty="0"/>
              <a:t>wysoka precyzja odwzorowania  kształtu powierzchni (wykończenie powierzchni   w granicach od Ra 0,025  do Ra 0,05)</a:t>
            </a:r>
          </a:p>
          <a:p>
            <a:pPr marL="0" indent="0">
              <a:buNone/>
            </a:pPr>
            <a:r>
              <a:rPr lang="pl-PL" sz="4500" dirty="0"/>
              <a:t>- wykorzystanie do technologii odlewniczych metodą traconego wosku, bez konieczności wykonania formy</a:t>
            </a:r>
          </a:p>
          <a:p>
            <a:pPr>
              <a:buFontTx/>
              <a:buChar char="-"/>
            </a:pPr>
            <a:r>
              <a:rPr lang="pl-PL" sz="4500" dirty="0" smtClean="0"/>
              <a:t>możliwość </a:t>
            </a:r>
            <a:r>
              <a:rPr lang="pl-PL" sz="4500" dirty="0"/>
              <a:t>wykonania bez kosztownego oprzyrządowania serii w kilku </a:t>
            </a:r>
            <a:r>
              <a:rPr lang="pl-PL" sz="4500" dirty="0" smtClean="0"/>
              <a:t>wersjach</a:t>
            </a:r>
          </a:p>
          <a:p>
            <a:pPr>
              <a:buFontTx/>
              <a:buChar char="-"/>
            </a:pPr>
            <a:r>
              <a:rPr lang="pl-PL" sz="4500" dirty="0"/>
              <a:t>Wymiary komory drukowania 3D  - 152,4x152,4x101,6 mm (X,Y,Z)</a:t>
            </a:r>
          </a:p>
          <a:p>
            <a:pPr marL="0" indent="0">
              <a:buNone/>
            </a:pPr>
            <a:r>
              <a:rPr lang="pl-PL" sz="4500" dirty="0"/>
              <a:t> </a:t>
            </a:r>
          </a:p>
          <a:p>
            <a:r>
              <a:rPr lang="pl-PL" sz="4500" b="1" dirty="0"/>
              <a:t>Pionowe centrum obróbcze 5-cio osiowe HASS </a:t>
            </a:r>
            <a:r>
              <a:rPr lang="pl-PL" sz="4500" b="1" dirty="0" smtClean="0"/>
              <a:t>VF-2,</a:t>
            </a:r>
          </a:p>
          <a:p>
            <a:pPr marL="0" indent="0">
              <a:buNone/>
            </a:pPr>
            <a:r>
              <a:rPr lang="pl-PL" sz="4500" b="1" dirty="0" smtClean="0"/>
              <a:t>-  </a:t>
            </a:r>
            <a:r>
              <a:rPr lang="pl-PL" sz="4500" dirty="0" smtClean="0"/>
              <a:t>przesuwy robocze oś X 762 mm, oś Y-406 mm ; oś Z 508 mm</a:t>
            </a:r>
            <a:endParaRPr lang="pl-PL" sz="4500" dirty="0"/>
          </a:p>
          <a:p>
            <a:pPr marL="0" indent="0">
              <a:buNone/>
            </a:pPr>
            <a:r>
              <a:rPr lang="pl-PL" sz="4500" dirty="0"/>
              <a:t>- frezowanie wgłębień</a:t>
            </a:r>
          </a:p>
          <a:p>
            <a:pPr marL="0" indent="0">
              <a:buNone/>
            </a:pPr>
            <a:r>
              <a:rPr lang="pl-PL" sz="4500" dirty="0"/>
              <a:t>- frezowanie rowków, kanałów </a:t>
            </a:r>
          </a:p>
          <a:p>
            <a:pPr marL="0" indent="0">
              <a:buNone/>
            </a:pPr>
            <a:r>
              <a:rPr lang="pl-PL" sz="4500" dirty="0"/>
              <a:t>- frezowanie płaszczyzn, powierzchni krzywoliniowych (3D) oraz różnych promieni</a:t>
            </a:r>
          </a:p>
          <a:p>
            <a:pPr marL="0" indent="0">
              <a:buNone/>
            </a:pPr>
            <a:r>
              <a:rPr lang="pl-PL" sz="4500" dirty="0"/>
              <a:t>- wiercenie, wytaczanie, gwintowanie</a:t>
            </a:r>
          </a:p>
          <a:p>
            <a:pPr marL="0" indent="0">
              <a:buNone/>
            </a:pPr>
            <a:r>
              <a:rPr lang="pl-PL" sz="4500" dirty="0" smtClean="0"/>
              <a:t>- grawerowanie</a:t>
            </a:r>
          </a:p>
          <a:p>
            <a:pPr>
              <a:buFontTx/>
              <a:buChar char="-"/>
            </a:pPr>
            <a:endParaRPr lang="pl-PL" sz="3300" dirty="0" smtClean="0"/>
          </a:p>
          <a:p>
            <a:pPr>
              <a:buFontTx/>
              <a:buChar char="-"/>
            </a:pPr>
            <a:endParaRPr lang="pl-PL" sz="33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6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PROTOTYPOWNIA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pl-PL" b="1" dirty="0"/>
              <a:t>Skaner przestrzenny ATOS III </a:t>
            </a:r>
            <a:r>
              <a:rPr lang="pl-PL" b="1" dirty="0" err="1"/>
              <a:t>Triple</a:t>
            </a:r>
            <a:r>
              <a:rPr lang="pl-PL" b="1" dirty="0"/>
              <a:t> Scan</a:t>
            </a:r>
          </a:p>
          <a:p>
            <a:pPr marL="0" indent="0">
              <a:buNone/>
            </a:pPr>
            <a:r>
              <a:rPr lang="pl-PL" dirty="0" smtClean="0"/>
              <a:t>- gabaryty </a:t>
            </a:r>
            <a:r>
              <a:rPr lang="pl-PL" dirty="0"/>
              <a:t>skanowanego obiektu min. 10mm – max. 30 000mm</a:t>
            </a:r>
          </a:p>
          <a:p>
            <a:pPr marL="0" indent="0">
              <a:buNone/>
            </a:pPr>
            <a:r>
              <a:rPr lang="pl-PL" dirty="0" smtClean="0"/>
              <a:t>- skanowanie </a:t>
            </a:r>
            <a:r>
              <a:rPr lang="pl-PL" dirty="0"/>
              <a:t>ok. 1 mln punktów w ciągu 1 sekundy</a:t>
            </a:r>
          </a:p>
          <a:p>
            <a:pPr marL="0" indent="0">
              <a:buNone/>
            </a:pPr>
            <a:r>
              <a:rPr lang="pl-PL" dirty="0" smtClean="0"/>
              <a:t>- szybkie </a:t>
            </a:r>
            <a:r>
              <a:rPr lang="pl-PL" dirty="0"/>
              <a:t>zebranie danych  skomplikowanych wyrobów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b="1" dirty="0"/>
              <a:t>Współrzędnościową maszynę pomiarową CNC Sheffield Discovery D8 DIII</a:t>
            </a:r>
          </a:p>
          <a:p>
            <a:pPr marL="0" indent="0">
              <a:buNone/>
            </a:pPr>
            <a:r>
              <a:rPr lang="pl-PL" dirty="0" smtClean="0"/>
              <a:t>- maszyna </a:t>
            </a:r>
            <a:r>
              <a:rPr lang="pl-PL" dirty="0"/>
              <a:t>wyposażona w sondy skaningowe do weryfikacji jakości części</a:t>
            </a:r>
          </a:p>
          <a:p>
            <a:pPr marL="0" indent="0">
              <a:buNone/>
            </a:pPr>
            <a:r>
              <a:rPr lang="pl-PL" dirty="0" smtClean="0"/>
              <a:t>- pomiary </a:t>
            </a:r>
            <a:r>
              <a:rPr lang="pl-PL" dirty="0"/>
              <a:t>odległości i odchyłek kształtu i położenia skomplikowanych geometrycznie obiektów </a:t>
            </a:r>
            <a:r>
              <a:rPr lang="pl-PL" dirty="0" smtClean="0"/>
              <a:t>              (</a:t>
            </a:r>
            <a:r>
              <a:rPr lang="pl-PL" dirty="0"/>
              <a:t>dokładność pomiarów MPEE = od 3.9 + L/250 [µm])</a:t>
            </a:r>
          </a:p>
          <a:p>
            <a:pPr marL="0" indent="0">
              <a:buNone/>
            </a:pPr>
            <a:r>
              <a:rPr lang="pl-PL" dirty="0" smtClean="0"/>
              <a:t>- pomiar </a:t>
            </a:r>
            <a:r>
              <a:rPr lang="pl-PL" dirty="0"/>
              <a:t>dużej liczby punktów w krótkim czasie</a:t>
            </a:r>
          </a:p>
          <a:p>
            <a:pPr marL="0" indent="0">
              <a:buNone/>
            </a:pPr>
            <a:r>
              <a:rPr lang="pl-PL" dirty="0" smtClean="0"/>
              <a:t>- wysoka </a:t>
            </a:r>
            <a:r>
              <a:rPr lang="pl-PL" dirty="0"/>
              <a:t>powtarzalność serii pomiarów </a:t>
            </a:r>
          </a:p>
          <a:p>
            <a:pPr marL="0" indent="0">
              <a:buNone/>
            </a:pPr>
            <a:r>
              <a:rPr lang="pl-PL" dirty="0" smtClean="0"/>
              <a:t>- generowanie </a:t>
            </a:r>
            <a:r>
              <a:rPr lang="pl-PL" dirty="0"/>
              <a:t>wykresów </a:t>
            </a:r>
            <a:r>
              <a:rPr lang="pl-PL" dirty="0" smtClean="0"/>
              <a:t>graficznych</a:t>
            </a:r>
          </a:p>
          <a:p>
            <a:pPr marL="0" indent="0">
              <a:buNone/>
            </a:pPr>
            <a:endParaRPr lang="pl-PL" dirty="0" smtClean="0"/>
          </a:p>
          <a:p>
            <a:pPr lvl="0"/>
            <a:r>
              <a:rPr lang="pl-PL" b="1" dirty="0"/>
              <a:t>Drukarkę </a:t>
            </a:r>
            <a:r>
              <a:rPr lang="pl-PL" b="1" dirty="0" err="1"/>
              <a:t>Objet</a:t>
            </a:r>
            <a:r>
              <a:rPr lang="pl-PL" b="1" dirty="0"/>
              <a:t> 24 – druk 3D</a:t>
            </a:r>
          </a:p>
          <a:p>
            <a:pPr marL="0" indent="0">
              <a:buNone/>
            </a:pPr>
            <a:r>
              <a:rPr lang="pl-PL" dirty="0"/>
              <a:t>- POLYJET –technologia przyrostowa,    proces technologiczny polega na nanoszeniu kolejnych warstw </a:t>
            </a:r>
            <a:r>
              <a:rPr lang="pl-PL" dirty="0" err="1"/>
              <a:t>fotopolimeru</a:t>
            </a:r>
            <a:r>
              <a:rPr lang="pl-PL" dirty="0"/>
              <a:t>, a następnie utwardzeniu     za pomocą światła UV</a:t>
            </a:r>
          </a:p>
          <a:p>
            <a:pPr marL="0" indent="0">
              <a:buNone/>
            </a:pPr>
            <a:r>
              <a:rPr lang="pl-PL" dirty="0"/>
              <a:t>- wykonanie prototypu z dokładnością 0,1mm</a:t>
            </a:r>
          </a:p>
          <a:p>
            <a:pPr>
              <a:buFontTx/>
              <a:buChar char="-"/>
            </a:pPr>
            <a:r>
              <a:rPr lang="pl-PL" dirty="0" smtClean="0"/>
              <a:t>możliwość </a:t>
            </a:r>
            <a:r>
              <a:rPr lang="pl-PL" dirty="0"/>
              <a:t>pokrycia powierzchni powłokami malarskimi lub </a:t>
            </a:r>
            <a:r>
              <a:rPr lang="pl-PL" dirty="0" smtClean="0"/>
              <a:t>galwanicznymi</a:t>
            </a:r>
          </a:p>
          <a:p>
            <a:pPr>
              <a:buFontTx/>
              <a:buChar char="-"/>
            </a:pPr>
            <a:r>
              <a:rPr lang="pl-PL" dirty="0" smtClean="0"/>
              <a:t>Wymiary komory drukowania 3D  - 240x200x150 mm (</a:t>
            </a:r>
            <a:r>
              <a:rPr lang="pl-PL" dirty="0"/>
              <a:t>X</a:t>
            </a:r>
            <a:r>
              <a:rPr lang="pl-PL" dirty="0" smtClean="0"/>
              <a:t>,Y,Z)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OFERTA PROTOTYPOWNI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Prototypownia świadczy usługi w zakresie:</a:t>
            </a:r>
          </a:p>
          <a:p>
            <a:r>
              <a:rPr lang="pl-PL" sz="2800" dirty="0" smtClean="0"/>
              <a:t>Skanowania 3D</a:t>
            </a:r>
          </a:p>
          <a:p>
            <a:r>
              <a:rPr lang="pl-PL" sz="2800" dirty="0" smtClean="0"/>
              <a:t>Drukowania 3D (materiał modelowy wypalany bez pozostawiania popiołu)</a:t>
            </a:r>
          </a:p>
          <a:p>
            <a:r>
              <a:rPr lang="pl-PL" sz="2800" dirty="0" smtClean="0"/>
              <a:t>Prototypowana CNC</a:t>
            </a:r>
          </a:p>
          <a:p>
            <a:r>
              <a:rPr lang="pl-PL" sz="2800" dirty="0" smtClean="0"/>
              <a:t>Pomiaru współrzędnościowego</a:t>
            </a:r>
          </a:p>
          <a:p>
            <a:pPr marL="0" indent="0">
              <a:buNone/>
            </a:pPr>
            <a:r>
              <a:rPr lang="pl-PL" sz="2800" dirty="0" smtClean="0"/>
              <a:t>Proponowane usługi wpływają na skrócenie </a:t>
            </a:r>
            <a:r>
              <a:rPr lang="pl-PL" sz="2800" dirty="0"/>
              <a:t>czasu, który upływa od pomysłu do realizacji </a:t>
            </a:r>
            <a:r>
              <a:rPr lang="pl-PL" sz="2800" dirty="0" smtClean="0"/>
              <a:t>prototypu.</a:t>
            </a:r>
            <a:endParaRPr lang="pl-PL" sz="2800" dirty="0"/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 smtClean="0"/>
              <a:t>Ireneusz Drzewiecki</a:t>
            </a:r>
          </a:p>
          <a:p>
            <a:pPr marL="0" indent="0" algn="ctr">
              <a:buNone/>
            </a:pPr>
            <a:endParaRPr lang="pl-PL" b="1" dirty="0" smtClean="0"/>
          </a:p>
          <a:p>
            <a:pPr algn="ctr"/>
            <a:endParaRPr lang="pl-PL" b="1" dirty="0"/>
          </a:p>
          <a:p>
            <a:pPr marL="0" indent="0" algn="ctr">
              <a:buNone/>
            </a:pPr>
            <a:r>
              <a:rPr lang="pl-PL" sz="2800" b="1" dirty="0"/>
              <a:t>Agencja Rozwoju Regionalnego „MARR</a:t>
            </a:r>
            <a:r>
              <a:rPr lang="ja-JP" altLang="pl-PL" sz="2800" b="1" dirty="0">
                <a:ea typeface="MS PGothic" pitchFamily="34" charset="-128"/>
              </a:rPr>
              <a:t>”</a:t>
            </a:r>
            <a:r>
              <a:rPr lang="pl-PL" altLang="ja-JP" sz="2800" b="1" dirty="0"/>
              <a:t> S.A.</a:t>
            </a:r>
          </a:p>
          <a:p>
            <a:pPr marL="0" indent="0" algn="ctr">
              <a:buNone/>
            </a:pPr>
            <a:r>
              <a:rPr lang="pl-PL" sz="2800" u="sng" dirty="0">
                <a:hlinkClick r:id="rId2"/>
              </a:rPr>
              <a:t>www.marr.com.pl</a:t>
            </a:r>
            <a:endParaRPr lang="pl-PL" sz="2800" u="sng" dirty="0"/>
          </a:p>
          <a:p>
            <a:pPr marL="0" indent="0" algn="ctr">
              <a:buNone/>
            </a:pPr>
            <a:r>
              <a:rPr lang="pl-PL" altLang="ja-JP" sz="2800" b="1" dirty="0" smtClean="0"/>
              <a:t>Inkubator </a:t>
            </a:r>
            <a:r>
              <a:rPr lang="pl-PL" altLang="ja-JP" sz="2800" b="1" dirty="0"/>
              <a:t>Nowych Technologii IN-Tech</a:t>
            </a:r>
            <a:r>
              <a:rPr lang="pl-PL" altLang="ja-JP" sz="2800" dirty="0"/>
              <a:t> </a:t>
            </a:r>
          </a:p>
          <a:p>
            <a:pPr marL="0" indent="0" algn="ctr">
              <a:buNone/>
            </a:pPr>
            <a:r>
              <a:rPr lang="pl-PL" sz="2800" u="sng" dirty="0" smtClean="0">
                <a:hlinkClick r:id="rId3"/>
              </a:rPr>
              <a:t>www.intech-mielec.pl</a:t>
            </a:r>
            <a:endParaRPr lang="pl-PL" sz="2800" u="sng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877191" cy="86409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SZKOLENIA DLA OSÓB PRACUJĄCYCH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405918" cy="4010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altLang="pl-PL" sz="3600" dirty="0" smtClean="0">
                <a:solidFill>
                  <a:schemeClr val="tx1"/>
                </a:solidFill>
              </a:rPr>
              <a:t>W okresie IV 2010 / XII 2011 realizowano projekt: „</a:t>
            </a:r>
            <a:r>
              <a:rPr lang="pl-PL" altLang="pl-PL" sz="3600" dirty="0">
                <a:solidFill>
                  <a:schemeClr val="tx1"/>
                </a:solidFill>
              </a:rPr>
              <a:t>Nowe kwalifikacje lokatą w </a:t>
            </a:r>
            <a:r>
              <a:rPr lang="pl-PL" altLang="pl-PL" sz="3600" dirty="0" smtClean="0">
                <a:solidFill>
                  <a:schemeClr val="tx1"/>
                </a:solidFill>
              </a:rPr>
              <a:t>przyszłość” poddziałanie </a:t>
            </a:r>
            <a:r>
              <a:rPr lang="pl-PL" altLang="pl-PL" sz="3600" dirty="0">
                <a:solidFill>
                  <a:schemeClr val="tx1"/>
                </a:solidFill>
              </a:rPr>
              <a:t>8.1.1 </a:t>
            </a:r>
            <a:r>
              <a:rPr lang="pl-PL" altLang="pl-PL" sz="3600" dirty="0" smtClean="0">
                <a:solidFill>
                  <a:schemeClr val="tx1"/>
                </a:solidFill>
              </a:rPr>
              <a:t>POKL</a:t>
            </a:r>
          </a:p>
          <a:p>
            <a:pPr algn="l"/>
            <a:r>
              <a:rPr lang="pl-PL" altLang="pl-PL" sz="3600" dirty="0" smtClean="0">
                <a:solidFill>
                  <a:schemeClr val="tx1"/>
                </a:solidFill>
              </a:rPr>
              <a:t>Szkolenia </a:t>
            </a:r>
            <a:r>
              <a:rPr lang="pl-PL" altLang="pl-PL" sz="3600" dirty="0">
                <a:solidFill>
                  <a:schemeClr val="tx1"/>
                </a:solidFill>
              </a:rPr>
              <a:t>kierunkowe </a:t>
            </a:r>
            <a:endParaRPr lang="pl-PL" altLang="pl-PL" sz="3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 smtClean="0">
                <a:solidFill>
                  <a:schemeClr val="tx1"/>
                </a:solidFill>
              </a:rPr>
              <a:t>Język </a:t>
            </a:r>
            <a:r>
              <a:rPr lang="pl-PL" altLang="pl-PL" sz="2800" dirty="0">
                <a:solidFill>
                  <a:schemeClr val="tx1"/>
                </a:solidFill>
              </a:rPr>
              <a:t>angielski – poziom A2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Język angielski - poziom B1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Księgowość – kadry i płace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 smtClean="0">
                <a:solidFill>
                  <a:schemeClr val="tx1"/>
                </a:solidFill>
              </a:rPr>
              <a:t>Tworzenie </a:t>
            </a:r>
            <a:r>
              <a:rPr lang="pl-PL" altLang="pl-PL" sz="2800" dirty="0">
                <a:solidFill>
                  <a:schemeClr val="tx1"/>
                </a:solidFill>
              </a:rPr>
              <a:t>stron internetowych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Grafika komputerowa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Obsługa programu AutoCAD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Programista obrabiarek CNC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Operator obrabiarek CNC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altLang="pl-PL" sz="2800" dirty="0">
                <a:solidFill>
                  <a:schemeClr val="tx1"/>
                </a:solidFill>
              </a:rPr>
              <a:t>Kierowca wózka widłowego 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endParaRPr lang="pl-PL" altLang="pl-PL" sz="36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pl-PL" altLang="pl-PL" sz="3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l-PL" altLang="pl-PL" sz="3600" dirty="0" smtClean="0"/>
          </a:p>
          <a:p>
            <a:pPr marL="0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576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STATYSTYKA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ponad 5 000 godzin szkoleniowych,</a:t>
            </a:r>
          </a:p>
          <a:p>
            <a:r>
              <a:rPr lang="pl-PL" altLang="pl-PL" dirty="0"/>
              <a:t>36 grup szkoleniowych,</a:t>
            </a:r>
          </a:p>
          <a:p>
            <a:r>
              <a:rPr lang="pl-PL" altLang="pl-PL" dirty="0"/>
              <a:t>422 osoby przeszkolone tj. o 23% więcej w stosunku do pierwotnych założeń (7 dodatkowych grup szkoleniowych),</a:t>
            </a:r>
          </a:p>
          <a:p>
            <a:r>
              <a:rPr lang="pl-PL" altLang="pl-PL" dirty="0"/>
              <a:t>5 naborów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PLANOWANE DO REALIZACJI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 smtClean="0"/>
              <a:t>Projekt „Kadry dla lotnictwa”- działanie 8.1.1. POKL</a:t>
            </a:r>
          </a:p>
          <a:p>
            <a:pPr marL="0" indent="0" algn="just">
              <a:buNone/>
            </a:pPr>
            <a:r>
              <a:rPr lang="pl-PL" sz="2400" dirty="0" smtClean="0"/>
              <a:t>Założenia projektowe:</a:t>
            </a:r>
          </a:p>
          <a:p>
            <a:pPr marL="0" indent="0" algn="just">
              <a:buNone/>
            </a:pPr>
            <a:r>
              <a:rPr lang="pl-PL" sz="2400" dirty="0" smtClean="0"/>
              <a:t>Przeszkolenie 216 osób zamieszkujących Województwo Podkarpackie w zakresie:</a:t>
            </a:r>
          </a:p>
          <a:p>
            <a:pPr algn="just"/>
            <a:r>
              <a:rPr lang="pl-PL" sz="2400" dirty="0" smtClean="0"/>
              <a:t>Operator obrabiarek CNC</a:t>
            </a:r>
          </a:p>
          <a:p>
            <a:pPr algn="just"/>
            <a:r>
              <a:rPr lang="pl-PL" sz="2400" dirty="0" smtClean="0"/>
              <a:t>Programista obrabiarek CNC</a:t>
            </a:r>
          </a:p>
          <a:p>
            <a:pPr algn="just"/>
            <a:r>
              <a:rPr lang="pl-PL" sz="2400" dirty="0" smtClean="0"/>
              <a:t>Kierowca wózka widłowego</a:t>
            </a:r>
          </a:p>
          <a:p>
            <a:pPr algn="just"/>
            <a:r>
              <a:rPr lang="pl-PL" sz="2400" dirty="0" smtClean="0"/>
              <a:t>Księgowy</a:t>
            </a:r>
          </a:p>
          <a:p>
            <a:pPr algn="just"/>
            <a:r>
              <a:rPr lang="pl-PL" sz="2400" dirty="0" smtClean="0"/>
              <a:t>Specjalista ds. rachunkowości/controllingu</a:t>
            </a:r>
          </a:p>
          <a:p>
            <a:pPr algn="just"/>
            <a:r>
              <a:rPr lang="pl-PL" sz="2400" dirty="0" smtClean="0"/>
              <a:t>Specjalista ds./ marketingu i handlu</a:t>
            </a:r>
          </a:p>
          <a:p>
            <a:pPr algn="just"/>
            <a:r>
              <a:rPr lang="pl-PL" sz="2400" dirty="0" smtClean="0"/>
              <a:t>Pracownik biurowy</a:t>
            </a:r>
          </a:p>
          <a:p>
            <a:pPr marL="0" indent="0" algn="just">
              <a:buNone/>
            </a:pPr>
            <a:endParaRPr lang="pl-PL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CEL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 smtClean="0"/>
              <a:t>Podniesienie i dostosowanie kwalifikacji i umiejętności osób pracujących do potrzeb regionalnej gospodarki. </a:t>
            </a:r>
          </a:p>
          <a:p>
            <a:pPr marL="0" indent="0">
              <a:buNone/>
            </a:pPr>
            <a:endParaRPr lang="pl-PL" sz="2400" dirty="0" smtClean="0"/>
          </a:p>
          <a:p>
            <a:pPr algn="just"/>
            <a:r>
              <a:rPr lang="pl-PL" sz="2400" dirty="0"/>
              <a:t>Projekt jest reakcją na wywołane kryzysem gospodarczym zmniejszenie wydatków firm na szkolenia zwiększające kompetencje zawodowe zatrudnionego personelu</a:t>
            </a:r>
            <a:r>
              <a:rPr lang="pl-PL" sz="2400" dirty="0" smtClean="0"/>
              <a:t>.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/>
            <a:r>
              <a:rPr lang="pl-PL" sz="2400" dirty="0" smtClean="0"/>
              <a:t>Wartość dodana dla przedsiębiorców – wzrost kompetencji pracowników przełoży się na jakość oferowanych produktów i usług i wpłynie na rozwój firm.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PROJEKTY REALIZOWANE W WOJEWÓDZTWIE PODKARPACKIM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„</a:t>
            </a:r>
            <a:r>
              <a:rPr lang="pl-PL" sz="2000" dirty="0"/>
              <a:t>KUŹNIA ZAWODÓW – dla podkarpackiej branży budowlanej" </a:t>
            </a:r>
            <a:r>
              <a:rPr lang="pl-PL" sz="2000" dirty="0" smtClean="0"/>
              <a:t>projekt szkoleniowy realizowany w </a:t>
            </a:r>
            <a:r>
              <a:rPr lang="pl-PL" sz="2000" dirty="0"/>
              <a:t>okresie od 1 maja 2013 r. do 28 lutego 2015 r. - </a:t>
            </a:r>
            <a:r>
              <a:rPr lang="pl-PL" sz="2000" dirty="0" smtClean="0">
                <a:hlinkClick r:id="rId2"/>
              </a:rPr>
              <a:t>www.kuzniazawodow.isid.edu.pl</a:t>
            </a:r>
            <a:endParaRPr lang="pl-PL" sz="2000" dirty="0" smtClean="0"/>
          </a:p>
          <a:p>
            <a:r>
              <a:rPr lang="pl-PL" sz="2000" dirty="0" smtClean="0"/>
              <a:t>„</a:t>
            </a:r>
            <a:r>
              <a:rPr lang="pl-PL" sz="2000" dirty="0"/>
              <a:t>Certyfikowani administratorzy IT dla MŚP na Podkarpaciu” </a:t>
            </a:r>
            <a:r>
              <a:rPr lang="pl-PL" sz="2000" dirty="0" err="1"/>
              <a:t>Altkom</a:t>
            </a:r>
            <a:r>
              <a:rPr lang="pl-PL" sz="2000" dirty="0"/>
              <a:t> Akademia S.A</a:t>
            </a:r>
            <a:r>
              <a:rPr lang="pl-PL" sz="2000" dirty="0" smtClean="0"/>
              <a:t>.</a:t>
            </a:r>
            <a:r>
              <a:rPr lang="pl-PL" sz="2000" dirty="0"/>
              <a:t> Okres realizacji projektu 01.04.2013 - 31.03.2015 </a:t>
            </a:r>
            <a:r>
              <a:rPr lang="pl-PL" sz="2000" dirty="0" smtClean="0">
                <a:hlinkClick r:id="rId3"/>
              </a:rPr>
              <a:t>www.altkomakademia.pl</a:t>
            </a:r>
            <a:endParaRPr lang="pl-PL" sz="2000" b="1" dirty="0"/>
          </a:p>
          <a:p>
            <a:r>
              <a:rPr lang="pl-PL" sz="2000" b="1" dirty="0" smtClean="0"/>
              <a:t>„</a:t>
            </a:r>
            <a:r>
              <a:rPr lang="pl-PL" sz="2000" dirty="0"/>
              <a:t>ESKADRA Podnoszenie kompetencji językowych kadr przemysłu lotniczego</a:t>
            </a:r>
            <a:r>
              <a:rPr lang="pl-PL" sz="2000" dirty="0" smtClean="0"/>
              <a:t>”</a:t>
            </a:r>
            <a:r>
              <a:rPr lang="pl-PL" sz="2000" dirty="0"/>
              <a:t> </a:t>
            </a:r>
            <a:r>
              <a:rPr lang="pl-PL" sz="2000" dirty="0" err="1"/>
              <a:t>INNpuls</a:t>
            </a:r>
            <a:r>
              <a:rPr lang="pl-PL" sz="2000" dirty="0"/>
              <a:t> Sp. z o.o. </a:t>
            </a:r>
            <a:r>
              <a:rPr lang="pl-PL" sz="2000" dirty="0" smtClean="0"/>
              <a:t>dniem </a:t>
            </a:r>
            <a:r>
              <a:rPr lang="pl-PL" sz="2000" dirty="0"/>
              <a:t>05.05.2014r. </a:t>
            </a:r>
            <a:r>
              <a:rPr lang="pl-PL" sz="2000" dirty="0" smtClean="0"/>
              <a:t>rozpoczął </a:t>
            </a:r>
            <a:r>
              <a:rPr lang="pl-PL" sz="2000" dirty="0"/>
              <a:t>rekrutację do Projektu </a:t>
            </a:r>
            <a:r>
              <a:rPr lang="pl-PL" sz="2000" dirty="0" smtClean="0">
                <a:hlinkClick r:id="rId4"/>
              </a:rPr>
              <a:t>www.innpuls.pl</a:t>
            </a:r>
            <a:endParaRPr lang="pl-PL" sz="2000" dirty="0" smtClean="0"/>
          </a:p>
          <a:p>
            <a:r>
              <a:rPr lang="pl-PL" sz="2000" dirty="0" smtClean="0"/>
              <a:t>„Akademia </a:t>
            </a:r>
            <a:r>
              <a:rPr lang="pl-PL" sz="2000" dirty="0"/>
              <a:t>budowlana - II </a:t>
            </a:r>
            <a:r>
              <a:rPr lang="pl-PL" sz="2000" dirty="0" smtClean="0"/>
              <a:t>edycja” – szkolenia zawodowe - operatorzy koparek, ładowarek, </a:t>
            </a:r>
            <a:r>
              <a:rPr lang="pl-PL" sz="2000" dirty="0" err="1" smtClean="0"/>
              <a:t>spychark</a:t>
            </a:r>
            <a:r>
              <a:rPr lang="pl-PL" sz="2000" dirty="0" smtClean="0"/>
              <a:t>, zwyżek, dźwigni, spawaczy TIG, MAG</a:t>
            </a:r>
          </a:p>
          <a:p>
            <a:pPr marL="0" indent="0">
              <a:buNone/>
            </a:pPr>
            <a:r>
              <a:rPr lang="pl-PL" sz="2000" u="sng" dirty="0" smtClean="0">
                <a:hlinkClick r:id="rId5"/>
              </a:rPr>
              <a:t>       </a:t>
            </a:r>
            <a:r>
              <a:rPr lang="pl-PL" sz="2000" dirty="0" smtClean="0">
                <a:hlinkClick r:id="rId5"/>
              </a:rPr>
              <a:t>www.akademiabudowlana.rze.pl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PROJEKTY REALIZOWANE W WOJEWÓDZTWIE PODKARPACKIM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421088"/>
          </a:xfrm>
        </p:spPr>
        <p:txBody>
          <a:bodyPr>
            <a:normAutofit/>
          </a:bodyPr>
          <a:lstStyle/>
          <a:p>
            <a:r>
              <a:rPr lang="pl-PL" sz="2000" dirty="0"/>
              <a:t>Projekt szkoleniowy pt. „Podkarpacka Akademia Spawaczy” realizowany </a:t>
            </a:r>
            <a:r>
              <a:rPr lang="pl-PL" sz="2000" dirty="0" smtClean="0"/>
              <a:t>przez Korporację VIP sp. z </a:t>
            </a:r>
            <a:r>
              <a:rPr lang="pl-PL" sz="2000" dirty="0"/>
              <a:t>o.o. </a:t>
            </a:r>
            <a:r>
              <a:rPr lang="pl-PL" sz="2000" dirty="0" smtClean="0">
                <a:hlinkClick r:id="rId3"/>
              </a:rPr>
              <a:t>www.spawacze.net.pl</a:t>
            </a: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Projekt szkoleniowy „PWP-Adaptacja </a:t>
            </a:r>
            <a:r>
              <a:rPr lang="pl-PL" sz="2000" dirty="0"/>
              <a:t>rozwiązań angielskich oraz wzrost kompetencji pracowników szansą dla podkarpackich </a:t>
            </a:r>
            <a:r>
              <a:rPr lang="pl-PL" sz="2000" dirty="0" smtClean="0"/>
              <a:t>przedsiębiorstw” realizowany przez </a:t>
            </a:r>
            <a:r>
              <a:rPr lang="pl-PL" sz="2000" dirty="0" err="1" smtClean="0"/>
              <a:t>Danmar</a:t>
            </a:r>
            <a:r>
              <a:rPr lang="pl-PL" sz="2000" dirty="0" smtClean="0"/>
              <a:t> </a:t>
            </a:r>
            <a:r>
              <a:rPr lang="pl-PL" sz="2000" dirty="0" err="1" smtClean="0"/>
              <a:t>Computers</a:t>
            </a:r>
            <a:r>
              <a:rPr lang="pl-PL" sz="2000" dirty="0" smtClean="0"/>
              <a:t> </a:t>
            </a:r>
            <a:r>
              <a:rPr lang="pl-PL" sz="2000" dirty="0"/>
              <a:t>-  </a:t>
            </a:r>
            <a:r>
              <a:rPr lang="pl-PL" sz="2000" u="sng" dirty="0">
                <a:solidFill>
                  <a:srgbClr val="0070C0"/>
                </a:solidFill>
              </a:rPr>
              <a:t>www. </a:t>
            </a:r>
            <a:r>
              <a:rPr lang="pl-PL" sz="2000" u="sng" dirty="0" smtClean="0">
                <a:solidFill>
                  <a:srgbClr val="0070C0"/>
                </a:solidFill>
              </a:rPr>
              <a:t>danmar-computers.com.pl/</a:t>
            </a:r>
            <a:r>
              <a:rPr lang="pl-PL" sz="2000" u="sng" dirty="0" err="1" smtClean="0">
                <a:solidFill>
                  <a:srgbClr val="0070C0"/>
                </a:solidFill>
              </a:rPr>
              <a:t>pl</a:t>
            </a:r>
            <a:r>
              <a:rPr lang="pl-PL" sz="2000" u="sng" dirty="0" smtClean="0">
                <a:solidFill>
                  <a:srgbClr val="0070C0"/>
                </a:solidFill>
              </a:rPr>
              <a:t>/projekty-realizowane/</a:t>
            </a:r>
            <a:r>
              <a:rPr lang="pl-PL" sz="2000" u="sng" dirty="0" err="1" smtClean="0">
                <a:solidFill>
                  <a:srgbClr val="0070C0"/>
                </a:solidFill>
              </a:rPr>
              <a:t>pwp</a:t>
            </a:r>
            <a:endParaRPr lang="pl-PL" sz="2000" u="sng" dirty="0">
              <a:solidFill>
                <a:srgbClr val="0070C0"/>
              </a:solidFill>
            </a:endParaRPr>
          </a:p>
          <a:p>
            <a:endParaRPr lang="pl-PL" sz="2000" dirty="0" smtClean="0"/>
          </a:p>
          <a:p>
            <a:r>
              <a:rPr lang="pl-PL" sz="2000" dirty="0" smtClean="0"/>
              <a:t>Projekt „PWP </a:t>
            </a:r>
            <a:r>
              <a:rPr lang="pl-PL" sz="2000" dirty="0"/>
              <a:t>- Kompetencje w praktyce. </a:t>
            </a:r>
            <a:r>
              <a:rPr lang="pl-PL" sz="2000" dirty="0" smtClean="0"/>
              <a:t>Nowoczesne </a:t>
            </a:r>
            <a:r>
              <a:rPr lang="pl-PL" sz="2000" dirty="0"/>
              <a:t>formy rozwoju </a:t>
            </a:r>
            <a:r>
              <a:rPr lang="pl-PL" sz="2000" dirty="0" smtClean="0"/>
              <a:t>pracowników MŚP” umowę dotyczącą realizacji Wyższa Szkoła Informatyki i Zarządzania w Rzeszowie podpisała 29-04-2014roku.</a:t>
            </a:r>
            <a:endParaRPr lang="pl-PL" sz="2000" dirty="0"/>
          </a:p>
          <a:p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5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ARR MARR S.A. – OFERTA DLA FIRM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Agencja proponuje przedsiębiorcom :</a:t>
            </a:r>
          </a:p>
          <a:p>
            <a:r>
              <a:rPr lang="pl-PL" sz="2400" dirty="0" smtClean="0"/>
              <a:t>możliwość skorzystania z szerokiego wachlarza usług oferowanych w Laboratorium oraz Prototypowni zlokalizowanych w Inkubatorze Nowych Technologii. </a:t>
            </a:r>
          </a:p>
          <a:p>
            <a:r>
              <a:rPr lang="pl-PL" sz="2400" dirty="0" smtClean="0"/>
              <a:t>posiada pod wynajem powierzchnie biurowe i produkcyjne , sale konferencyjne,</a:t>
            </a:r>
          </a:p>
          <a:p>
            <a:r>
              <a:rPr lang="pl-PL" sz="2400" dirty="0"/>
              <a:t>o</a:t>
            </a:r>
            <a:r>
              <a:rPr lang="pl-PL" sz="2400" dirty="0" smtClean="0"/>
              <a:t>feruje atrakcyjne pożyczki na zasadach pomocy de </a:t>
            </a:r>
            <a:r>
              <a:rPr lang="pl-PL" sz="2400" dirty="0" err="1" smtClean="0"/>
              <a:t>minimis</a:t>
            </a:r>
            <a:endParaRPr lang="pl-PL" sz="2400" dirty="0" smtClean="0"/>
          </a:p>
          <a:p>
            <a:r>
              <a:rPr lang="pl-PL" sz="2400" dirty="0"/>
              <a:t>ś</a:t>
            </a:r>
            <a:r>
              <a:rPr lang="pl-PL" sz="2400" dirty="0" smtClean="0"/>
              <a:t>wiadczy specjalistyczne usługi doradcze o charakterze ogólnym, proinnowacyjne, środowiskowe.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198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LABORATORIUM KONTROLI SPRZĘTU POMIAROWEGO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Laboratorium wykonuje wzorcowanie przyrządów pomiarowych przy pomocy urządzeń kontrolno-pomiarowych o najwyższej dokładności. </a:t>
            </a:r>
          </a:p>
          <a:p>
            <a:pPr marL="0" indent="0">
              <a:buNone/>
            </a:pPr>
            <a:r>
              <a:rPr lang="pl-PL" sz="2400" dirty="0"/>
              <a:t>Wśród stanowisk laboratorium znajdują się:</a:t>
            </a:r>
          </a:p>
          <a:p>
            <a:r>
              <a:rPr lang="pl-PL" sz="2400" dirty="0"/>
              <a:t>Stanowisko  do wzorcowania płytek wzorcowych TESA UPC,</a:t>
            </a:r>
            <a:br>
              <a:rPr lang="pl-PL" sz="2400" dirty="0"/>
            </a:br>
            <a:r>
              <a:rPr lang="pl-PL" sz="2400" dirty="0"/>
              <a:t>o długościach od 0,5 do 100 mm. Powtarzalność pomiaru rzędu 0,015 µm.  </a:t>
            </a:r>
          </a:p>
          <a:p>
            <a:r>
              <a:rPr lang="pl-PL" sz="2400" dirty="0"/>
              <a:t>Stanowisko do kontroli czujników zegarowych </a:t>
            </a:r>
            <a:r>
              <a:rPr lang="pl-PL" sz="2400" dirty="0" err="1"/>
              <a:t>setkowych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(0,01 mm) oraz mikronowych (0,001 mm) MPG 30, </a:t>
            </a:r>
            <a:br>
              <a:rPr lang="pl-PL" sz="2400" dirty="0"/>
            </a:br>
            <a:r>
              <a:rPr lang="pl-PL" sz="2400" dirty="0"/>
              <a:t>o zakresie od 0 do 30 mm z elektroniką odczytową ND 280 firmy </a:t>
            </a:r>
            <a:r>
              <a:rPr lang="pl-PL" sz="2400" dirty="0" err="1"/>
              <a:t>Heidenhain</a:t>
            </a:r>
            <a:r>
              <a:rPr lang="pl-PL" sz="2400" dirty="0"/>
              <a:t> i czujnikiem sprawdzającym MT2581 niemieckiej firmy DIATEST. </a:t>
            </a:r>
          </a:p>
          <a:p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77272"/>
            <a:ext cx="7405918" cy="7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8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644</Words>
  <Application>Microsoft Office PowerPoint</Application>
  <PresentationFormat>Pokaz na ekranie (4:3)</PresentationFormat>
  <Paragraphs>134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Możliwe projekty związane z przygotowaniem kadr dla przemysłu, ze szczególnym uwzględnieniem przemysłu wysokich technologii na podstawie doświadczeń ARR MARR S.A.  STRZYŻÓW/DOBRZECHÓW 14.05.2014</vt:lpstr>
      <vt:lpstr>SZKOLENIA DLA OSÓB PRACUJĄCYCH</vt:lpstr>
      <vt:lpstr>STATYSTYKA</vt:lpstr>
      <vt:lpstr>PLANOWANE DO REALIZACJI</vt:lpstr>
      <vt:lpstr>CEL PROJEKTU</vt:lpstr>
      <vt:lpstr>PROJEKTY REALIZOWANE W WOJEWÓDZTWIE PODKARPACKIM</vt:lpstr>
      <vt:lpstr>PROJEKTY REALIZOWANE W WOJEWÓDZTWIE PODKARPACKIM</vt:lpstr>
      <vt:lpstr>ARR MARR S.A. – OFERTA DLA FIRM</vt:lpstr>
      <vt:lpstr>LABORATORIUM KONTROLI SPRZĘTU POMIAROWEGO</vt:lpstr>
      <vt:lpstr>LABORATORIUM KONTROLI SPRZĘTU POMIAROWEGO</vt:lpstr>
      <vt:lpstr>OFERTA LABORATORIUM</vt:lpstr>
      <vt:lpstr>PROTOTYPOWNIA</vt:lpstr>
      <vt:lpstr>PROTOTYPOWNIA</vt:lpstr>
      <vt:lpstr>OFERTA PROTOTYPOWNI</vt:lpstr>
      <vt:lpstr>DZIĘKUJĘ ZA UWAGĘ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PODKARPACKI FESTIWAL NAUKI I TECHNIKI</dc:title>
  <dc:creator>Paulina</dc:creator>
  <cp:lastModifiedBy>Drzewiecki</cp:lastModifiedBy>
  <cp:revision>69</cp:revision>
  <dcterms:created xsi:type="dcterms:W3CDTF">2013-12-16T11:24:41Z</dcterms:created>
  <dcterms:modified xsi:type="dcterms:W3CDTF">2014-05-13T13:28:21Z</dcterms:modified>
</cp:coreProperties>
</file>